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lexandria" panose="020B0604020202020204" charset="-78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447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4-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-4-5.svg"/><Relationship Id="rId5" Type="http://schemas.openxmlformats.org/officeDocument/2006/relationships/image" Target="../media/image-4-3.svg"/><Relationship Id="rId4" Type="http://schemas.openxmlformats.org/officeDocument/2006/relationships/image" Target="../media/image5.png"/><Relationship Id="rId9" Type="http://schemas.openxmlformats.org/officeDocument/2006/relationships/image" Target="../media/image-4-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Жаһандану дәуіріндегі оқытушы-тарихшының кәсіби құзыреттілігі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Жаһандану жағдайында тарихшы-педагог қызметінің өзгеруін, жаңа құзыреттер жүйесін анықтау.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732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 жоспары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45793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812977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987284"/>
            <a:ext cx="29539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Жаһандану феномені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16962" y="345793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812977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8" name="Text 6"/>
          <p:cNvSpPr/>
          <p:nvPr/>
        </p:nvSpPr>
        <p:spPr>
          <a:xfrm>
            <a:off x="5216962" y="3987284"/>
            <a:ext cx="38786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Білім беру жүйесіне ықпалы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640133" y="345793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40133" y="3812977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1" name="Text 9"/>
          <p:cNvSpPr/>
          <p:nvPr/>
        </p:nvSpPr>
        <p:spPr>
          <a:xfrm>
            <a:off x="9640133" y="3987284"/>
            <a:ext cx="38198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Тарихшының өзгерген рөлі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473844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5093494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267801"/>
            <a:ext cx="33344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Жаңа кәсіби құзыреттер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428548" y="473844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093494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267801"/>
            <a:ext cx="38080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Халықаралық білім кеңістігі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372933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Жаһандану феномені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Жаһандану ақпараттық кеңістіктің кеңеюін, мәдениетаралық қарым-қатынастың күшеюін және халықаралық білім алмасу жүйесінің қалыптасуын қамтиды.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211235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оқытушыдан жаңа кәсіби рөлдерді талап етеді.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283" y="430768"/>
            <a:ext cx="5358408" cy="48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Білім беру жүйесіне ықпалы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548283" y="1155144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12470" y="1319332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1B54D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1653" y="1448514"/>
            <a:ext cx="211455" cy="2114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2470" y="1945838"/>
            <a:ext cx="195810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Цифрлық оқыту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712470" y="2284571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Жаңа технологиялар арқылы білім беру.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48283" y="2855952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12470" y="3020139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1B54D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41653" y="3149322"/>
            <a:ext cx="211455" cy="2114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12470" y="3646646"/>
            <a:ext cx="2363867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Қашықтықтан білім беру</a:t>
            </a:r>
            <a:endParaRPr lang="en-US" sz="1500" dirty="0"/>
          </a:p>
        </p:txBody>
      </p:sp>
      <p:sp>
        <p:nvSpPr>
          <p:cNvPr id="13" name="Text 8"/>
          <p:cNvSpPr/>
          <p:nvPr/>
        </p:nvSpPr>
        <p:spPr>
          <a:xfrm>
            <a:off x="712470" y="3985379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Географиялық шектеусіз оқу мүмкіндігі.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548283" y="4556760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712470" y="4720947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1B54DA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1653" y="4850130"/>
            <a:ext cx="211455" cy="21145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12470" y="5347454"/>
            <a:ext cx="2522220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Халықаралық стандарттар</a:t>
            </a:r>
            <a:endParaRPr lang="en-US" sz="1500" dirty="0"/>
          </a:p>
        </p:txBody>
      </p:sp>
      <p:sp>
        <p:nvSpPr>
          <p:cNvPr id="18" name="Text 12"/>
          <p:cNvSpPr/>
          <p:nvPr/>
        </p:nvSpPr>
        <p:spPr>
          <a:xfrm>
            <a:off x="712470" y="5686187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Білім беру сапасын арттыру.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548283" y="6257568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712470" y="6421755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1B54DA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1653" y="6550938"/>
            <a:ext cx="211455" cy="21145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12470" y="7048262"/>
            <a:ext cx="2289810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Академиялық ұтқырлық</a:t>
            </a:r>
            <a:endParaRPr lang="en-US" sz="1500" dirty="0"/>
          </a:p>
        </p:txBody>
      </p:sp>
      <p:sp>
        <p:nvSpPr>
          <p:cNvPr id="23" name="Text 16"/>
          <p:cNvSpPr/>
          <p:nvPr/>
        </p:nvSpPr>
        <p:spPr>
          <a:xfrm>
            <a:off x="712470" y="7386995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Студенттер мен оқытушылардың алмасуы.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493" y="780336"/>
            <a:ext cx="7126010" cy="660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Тарихшының өзгерген рөлі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26493" y="1758434"/>
            <a:ext cx="7663815" cy="1264087"/>
          </a:xfrm>
          <a:prstGeom prst="roundRect">
            <a:avLst>
              <a:gd name="adj" fmla="val 8680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03633" y="1758434"/>
            <a:ext cx="91440" cy="1264087"/>
          </a:xfrm>
          <a:prstGeom prst="roundRect">
            <a:avLst>
              <a:gd name="adj" fmla="val 97136"/>
            </a:avLst>
          </a:prstGeom>
          <a:solidFill>
            <a:srgbClr val="1B54DA"/>
          </a:solidFill>
          <a:ln/>
        </p:spPr>
      </p:sp>
      <p:sp>
        <p:nvSpPr>
          <p:cNvPr id="6" name="Text 3"/>
          <p:cNvSpPr/>
          <p:nvPr/>
        </p:nvSpPr>
        <p:spPr>
          <a:xfrm>
            <a:off x="6529388" y="1992749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Талдауға үйретуші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529388" y="2449949"/>
            <a:ext cx="712660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Ақпарат беруші емес, талдауға үйрететін тұлға.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226493" y="3233976"/>
            <a:ext cx="7663815" cy="1264087"/>
          </a:xfrm>
          <a:prstGeom prst="roundRect">
            <a:avLst>
              <a:gd name="adj" fmla="val 8680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03633" y="3233976"/>
            <a:ext cx="91440" cy="1264087"/>
          </a:xfrm>
          <a:prstGeom prst="roundRect">
            <a:avLst>
              <a:gd name="adj" fmla="val 97136"/>
            </a:avLst>
          </a:prstGeom>
          <a:solidFill>
            <a:srgbClr val="1B54DA"/>
          </a:solidFill>
          <a:ln/>
        </p:spPr>
      </p:sp>
      <p:sp>
        <p:nvSpPr>
          <p:cNvPr id="10" name="Text 7"/>
          <p:cNvSpPr/>
          <p:nvPr/>
        </p:nvSpPr>
        <p:spPr>
          <a:xfrm>
            <a:off x="6529388" y="3468291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Зерттеуге жетекші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6529388" y="3925491"/>
            <a:ext cx="712660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Студентті дербес зерттеуге бағыттайтын жетекші.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6493" y="4709517"/>
            <a:ext cx="7663815" cy="1264087"/>
          </a:xfrm>
          <a:prstGeom prst="roundRect">
            <a:avLst>
              <a:gd name="adj" fmla="val 8680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03633" y="4709517"/>
            <a:ext cx="91440" cy="1264087"/>
          </a:xfrm>
          <a:prstGeom prst="roundRect">
            <a:avLst>
              <a:gd name="adj" fmla="val 97136"/>
            </a:avLst>
          </a:prstGeom>
          <a:solidFill>
            <a:srgbClr val="1B54DA"/>
          </a:solidFill>
          <a:ln/>
        </p:spPr>
      </p:sp>
      <p:sp>
        <p:nvSpPr>
          <p:cNvPr id="14" name="Text 11"/>
          <p:cNvSpPr/>
          <p:nvPr/>
        </p:nvSpPr>
        <p:spPr>
          <a:xfrm>
            <a:off x="6529388" y="4943832"/>
            <a:ext cx="4199215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Мәдениетаралық коммуникатор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529388" y="5401032"/>
            <a:ext cx="712660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Мәдениетаралық қарым-қатынас субъектісі.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6226493" y="6185059"/>
            <a:ext cx="7663815" cy="1264087"/>
          </a:xfrm>
          <a:prstGeom prst="roundRect">
            <a:avLst>
              <a:gd name="adj" fmla="val 8680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203633" y="6185059"/>
            <a:ext cx="91440" cy="1264087"/>
          </a:xfrm>
          <a:prstGeom prst="roundRect">
            <a:avLst>
              <a:gd name="adj" fmla="val 97136"/>
            </a:avLst>
          </a:prstGeom>
          <a:solidFill>
            <a:srgbClr val="1B54DA"/>
          </a:solidFill>
          <a:ln/>
        </p:spPr>
      </p:sp>
      <p:sp>
        <p:nvSpPr>
          <p:cNvPr id="18" name="Text 15"/>
          <p:cNvSpPr/>
          <p:nvPr/>
        </p:nvSpPr>
        <p:spPr>
          <a:xfrm>
            <a:off x="6529388" y="6419374"/>
            <a:ext cx="308157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кеңістік мүшесі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6529388" y="6876574"/>
            <a:ext cx="712660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Халықаралық ғылыми кеңістіктің белсенді мүшесі.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438" y="507563"/>
            <a:ext cx="5424845" cy="576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Жаңа кәсіби құзыреттер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645438" y="1452563"/>
            <a:ext cx="737592" cy="1106448"/>
          </a:xfrm>
          <a:prstGeom prst="roundRect">
            <a:avLst>
              <a:gd name="adj" fmla="val 36003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75943" y="1832848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567339" y="1636871"/>
            <a:ext cx="2930962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Мәдениетаралық құзырет</a:t>
            </a:r>
            <a:endParaRPr lang="en-US" sz="1800" dirty="0"/>
          </a:p>
        </p:txBody>
      </p:sp>
      <p:sp>
        <p:nvSpPr>
          <p:cNvPr id="6" name="Shape 4"/>
          <p:cNvSpPr/>
          <p:nvPr/>
        </p:nvSpPr>
        <p:spPr>
          <a:xfrm>
            <a:off x="645438" y="2743319"/>
            <a:ext cx="737592" cy="1106448"/>
          </a:xfrm>
          <a:prstGeom prst="roundRect">
            <a:avLst>
              <a:gd name="adj" fmla="val 36003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75943" y="3123605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1567339" y="2927628"/>
            <a:ext cx="3458885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Көптілді академиялық құзырет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645438" y="4034076"/>
            <a:ext cx="737592" cy="1106448"/>
          </a:xfrm>
          <a:prstGeom prst="roundRect">
            <a:avLst>
              <a:gd name="adj" fmla="val 36003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75943" y="4414361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1567339" y="4218384"/>
            <a:ext cx="35980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Цифрлық тарих (Digital History)</a:t>
            </a:r>
            <a:endParaRPr lang="en-US" sz="1800" dirty="0"/>
          </a:p>
        </p:txBody>
      </p:sp>
      <p:sp>
        <p:nvSpPr>
          <p:cNvPr id="12" name="Shape 10"/>
          <p:cNvSpPr/>
          <p:nvPr/>
        </p:nvSpPr>
        <p:spPr>
          <a:xfrm>
            <a:off x="645438" y="5324832"/>
            <a:ext cx="737592" cy="1106448"/>
          </a:xfrm>
          <a:prstGeom prst="roundRect">
            <a:avLst>
              <a:gd name="adj" fmla="val 36003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75943" y="5705118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567339" y="5509141"/>
            <a:ext cx="594645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Ғылыми ақпаратты халықаралық форматта рәсімдеу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645438" y="6615589"/>
            <a:ext cx="737592" cy="1106448"/>
          </a:xfrm>
          <a:prstGeom prst="roundRect">
            <a:avLst>
              <a:gd name="adj" fmla="val 36003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75943" y="6995874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1567339" y="6799898"/>
            <a:ext cx="4228505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Ғаламдық мәселелерді тарихи талдау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926461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Халықаралық білім кеңістігі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Қазақстан ЖОО-лары Болон үдерісі арқылы ECTS кредит жүйесін, халықаралық ғылыми жарияланым стандарттарын және студенттердің академиялық ұтқырлығын енгізді.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211235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оқытушыдан халықаралық деңгейде жұмыс істеу қабілетін талап етеді.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3561"/>
            <a:ext cx="88020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Педагогтың кәсіби құзыреттілігі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8596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Педагогтың кәсіби құзыреттілігі маманның тұлғалық сапалы сипаттамасын ұсынады, оған пәндік сала және педагогика психология саласы бойынша да ғылыми-теориялық білім жүйесі енгізіледі.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66924"/>
            <a:ext cx="13042821" cy="2439114"/>
          </a:xfrm>
          <a:prstGeom prst="roundRect">
            <a:avLst>
              <a:gd name="adj" fmla="val 390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974544"/>
            <a:ext cx="6513790" cy="807958"/>
          </a:xfrm>
          <a:prstGeom prst="roundRect">
            <a:avLst>
              <a:gd name="adj" fmla="val 11791"/>
            </a:avLst>
          </a:prstGeom>
          <a:solidFill>
            <a:srgbClr val="D2DDF9"/>
          </a:solidFill>
          <a:ln/>
        </p:spPr>
      </p:sp>
      <p:sp>
        <p:nvSpPr>
          <p:cNvPr id="6" name="Text 4"/>
          <p:cNvSpPr/>
          <p:nvPr/>
        </p:nvSpPr>
        <p:spPr>
          <a:xfrm>
            <a:off x="1028224" y="4201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Білімдік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315200" y="3974544"/>
            <a:ext cx="6513790" cy="807958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8" name="Shape 6"/>
          <p:cNvSpPr/>
          <p:nvPr/>
        </p:nvSpPr>
        <p:spPr>
          <a:xfrm>
            <a:off x="7315200" y="3974544"/>
            <a:ext cx="30480" cy="807958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9" name="Text 7"/>
          <p:cNvSpPr/>
          <p:nvPr/>
        </p:nvSpPr>
        <p:spPr>
          <a:xfrm>
            <a:off x="7542014" y="4201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Қызметтік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801410" y="4782503"/>
            <a:ext cx="6513790" cy="807958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11" name="Shape 9"/>
          <p:cNvSpPr/>
          <p:nvPr/>
        </p:nvSpPr>
        <p:spPr>
          <a:xfrm>
            <a:off x="801410" y="4782503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2" name="Text 10"/>
          <p:cNvSpPr/>
          <p:nvPr/>
        </p:nvSpPr>
        <p:spPr>
          <a:xfrm>
            <a:off x="1028224" y="50093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Қарым-қатынастық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7315200" y="4782503"/>
            <a:ext cx="6513790" cy="807958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14" name="Shape 12"/>
          <p:cNvSpPr/>
          <p:nvPr/>
        </p:nvSpPr>
        <p:spPr>
          <a:xfrm>
            <a:off x="7315200" y="4782503"/>
            <a:ext cx="30480" cy="807958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5" name="Shape 13"/>
          <p:cNvSpPr/>
          <p:nvPr/>
        </p:nvSpPr>
        <p:spPr>
          <a:xfrm>
            <a:off x="7315200" y="4782503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6" name="Text 14"/>
          <p:cNvSpPr/>
          <p:nvPr/>
        </p:nvSpPr>
        <p:spPr>
          <a:xfrm>
            <a:off x="7542014" y="50093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Эмоционалдық</a:t>
            </a:r>
            <a:endParaRPr lang="en-US" sz="2200" dirty="0"/>
          </a:p>
        </p:txBody>
      </p:sp>
      <p:sp>
        <p:nvSpPr>
          <p:cNvPr id="17" name="Shape 15"/>
          <p:cNvSpPr/>
          <p:nvPr/>
        </p:nvSpPr>
        <p:spPr>
          <a:xfrm>
            <a:off x="801410" y="5590461"/>
            <a:ext cx="6513790" cy="807958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18" name="Shape 16"/>
          <p:cNvSpPr/>
          <p:nvPr/>
        </p:nvSpPr>
        <p:spPr>
          <a:xfrm>
            <a:off x="801410" y="5590461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9" name="Text 17"/>
          <p:cNvSpPr/>
          <p:nvPr/>
        </p:nvSpPr>
        <p:spPr>
          <a:xfrm>
            <a:off x="1028224" y="58172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Жеке</a:t>
            </a:r>
            <a:endParaRPr lang="en-US" sz="2200" dirty="0"/>
          </a:p>
        </p:txBody>
      </p:sp>
      <p:sp>
        <p:nvSpPr>
          <p:cNvPr id="20" name="Shape 18"/>
          <p:cNvSpPr/>
          <p:nvPr/>
        </p:nvSpPr>
        <p:spPr>
          <a:xfrm>
            <a:off x="7315200" y="5590461"/>
            <a:ext cx="6513790" cy="807958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21" name="Shape 19"/>
          <p:cNvSpPr/>
          <p:nvPr/>
        </p:nvSpPr>
        <p:spPr>
          <a:xfrm>
            <a:off x="7315200" y="5590461"/>
            <a:ext cx="30480" cy="807958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22" name="Shape 20"/>
          <p:cNvSpPr/>
          <p:nvPr/>
        </p:nvSpPr>
        <p:spPr>
          <a:xfrm>
            <a:off x="7315200" y="5590461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23" name="Text 21"/>
          <p:cNvSpPr/>
          <p:nvPr/>
        </p:nvSpPr>
        <p:spPr>
          <a:xfrm>
            <a:off x="7542014" y="58172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Шығармашылық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4704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Бекіту сұрақтары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99598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50384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073848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Жаһандану білім беру жүйесін қалай өзгертті?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5235893" y="499598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320963" y="50384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5973008" y="5073848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Тарихшының өзгерген кәсіби рөлі қандай?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9677995" y="499598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63065" y="50384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0415111" y="5073848"/>
            <a:ext cx="3421499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Жаһандану дәуіріне қажетті жаңа құзыреттерді атаңыз.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93790" y="639198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Пайдаланылған әдебиеттер: Castells M., Held D., Құнантаева Қ.Ж., Назарбаев Н.Ә., OECD, Жамбылова Г., Shamiloglu Y., Altbach P.G., ҚР ЖОО–да құзыреттілік тәсілді енгізу тұжырымдамасы, UNESCO.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Произвольный</PresentationFormat>
  <Paragraphs>73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Alexandria Light</vt:lpstr>
      <vt:lpstr>Arial</vt:lpstr>
      <vt:lpstr>Alexandria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2</cp:revision>
  <dcterms:created xsi:type="dcterms:W3CDTF">2025-11-16T09:15:54Z</dcterms:created>
  <dcterms:modified xsi:type="dcterms:W3CDTF">2025-11-16T09:18:29Z</dcterms:modified>
</cp:coreProperties>
</file>